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3"/>
  </p:notesMasterIdLst>
  <p:handoutMasterIdLst>
    <p:handoutMasterId r:id="rId34"/>
  </p:handoutMasterIdLst>
  <p:sldIdLst>
    <p:sldId id="668" r:id="rId6"/>
    <p:sldId id="683" r:id="rId7"/>
    <p:sldId id="798" r:id="rId8"/>
    <p:sldId id="799" r:id="rId9"/>
    <p:sldId id="801" r:id="rId10"/>
    <p:sldId id="802" r:id="rId11"/>
    <p:sldId id="803" r:id="rId12"/>
    <p:sldId id="804" r:id="rId13"/>
    <p:sldId id="805" r:id="rId14"/>
    <p:sldId id="806" r:id="rId15"/>
    <p:sldId id="807" r:id="rId16"/>
    <p:sldId id="808" r:id="rId17"/>
    <p:sldId id="810" r:id="rId18"/>
    <p:sldId id="811" r:id="rId19"/>
    <p:sldId id="812" r:id="rId20"/>
    <p:sldId id="813" r:id="rId21"/>
    <p:sldId id="824" r:id="rId22"/>
    <p:sldId id="815" r:id="rId23"/>
    <p:sldId id="816" r:id="rId24"/>
    <p:sldId id="817" r:id="rId25"/>
    <p:sldId id="818" r:id="rId26"/>
    <p:sldId id="819" r:id="rId27"/>
    <p:sldId id="820" r:id="rId28"/>
    <p:sldId id="821" r:id="rId29"/>
    <p:sldId id="822" r:id="rId30"/>
    <p:sldId id="823" r:id="rId31"/>
    <p:sldId id="672" r:id="rId32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83"/>
            <p14:sldId id="798"/>
            <p14:sldId id="799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10"/>
            <p14:sldId id="811"/>
            <p14:sldId id="812"/>
            <p14:sldId id="813"/>
            <p14:sldId id="82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672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5" autoAdjust="0"/>
    <p:restoredTop sz="75277" autoAdjust="0"/>
  </p:normalViewPr>
  <p:slideViewPr>
    <p:cSldViewPr snapToGrid="0">
      <p:cViewPr varScale="1">
        <p:scale>
          <a:sx n="41" d="100"/>
          <a:sy n="41" d="100"/>
        </p:scale>
        <p:origin x="-128" y="-784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9/29/15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9/29/15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use the 'chef-client' command to apply recipes, include a recipe within another recipe and update a cookbook.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you start applying cookbooks through </a:t>
            </a:r>
            <a:r>
              <a:rPr lang="en-US" b="0" dirty="0" smtClean="0"/>
              <a:t>'chef-client', </a:t>
            </a:r>
            <a:r>
              <a:rPr lang="en-US" dirty="0" smtClean="0"/>
              <a:t>make sure you are in your home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447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our server recipe from the apache cookbook using `chef-client` in local mode.</a:t>
            </a:r>
          </a:p>
          <a:p>
            <a:endParaRPr lang="en-US" dirty="0" smtClean="0"/>
          </a:p>
          <a:p>
            <a:r>
              <a:rPr lang="en-US" dirty="0" smtClean="0"/>
              <a:t>Upon execution you unfortunately are presented with an error. </a:t>
            </a:r>
          </a:p>
          <a:p>
            <a:endParaRPr lang="en-US" dirty="0" smtClean="0"/>
          </a:p>
          <a:p>
            <a:r>
              <a:rPr lang="en-US" dirty="0" smtClean="0"/>
              <a:t>When executed we find that `chef-client` has an additional requirement. `chef-client` expects our cookbooks to be maintained in a directory named 'cookbooks'.</a:t>
            </a:r>
          </a:p>
          <a:p>
            <a:endParaRPr lang="en-US" dirty="0" smtClean="0"/>
          </a:p>
          <a:p>
            <a:r>
              <a:rPr lang="en-US" dirty="0" smtClean="0"/>
              <a:t>That seems simple enough to accommodate and a good way to start organizing the cookbooks that we are creating.</a:t>
            </a:r>
          </a:p>
          <a:p>
            <a:endParaRPr lang="en-US" dirty="0" smtClean="0"/>
          </a:p>
          <a:p>
            <a:r>
              <a:rPr lang="en-US" dirty="0" smtClean="0"/>
              <a:t>Instructor Note: This</a:t>
            </a:r>
            <a:r>
              <a:rPr lang="en-US" baseline="0" dirty="0" smtClean="0"/>
              <a:t> is suppose to fail. chef-client requires the cookbooks to be in a cookbooks directory. The second warning message tells the user of the application that it was unable to find a cookbooks directory.</a:t>
            </a:r>
          </a:p>
          <a:p>
            <a:endParaRPr lang="en-US" dirty="0" smtClean="0"/>
          </a:p>
          <a:p>
            <a:r>
              <a:rPr lang="en-US" dirty="0" smtClean="0"/>
              <a:t>Instructor Note: The other warning about 'No </a:t>
            </a:r>
            <a:r>
              <a:rPr lang="en-US" dirty="0" err="1" smtClean="0"/>
              <a:t>config</a:t>
            </a:r>
            <a:r>
              <a:rPr lang="en-US" dirty="0" smtClean="0"/>
              <a:t> file found or specified on command line, using command line options'</a:t>
            </a:r>
            <a:r>
              <a:rPr lang="en-US" baseline="0" dirty="0" smtClean="0"/>
              <a:t> is looking for a </a:t>
            </a:r>
            <a:r>
              <a:rPr lang="en-US" baseline="0" dirty="0" err="1" smtClean="0"/>
              <a:t>config</a:t>
            </a:r>
            <a:r>
              <a:rPr lang="en-US" baseline="0" dirty="0" smtClean="0"/>
              <a:t> file at a default location, which we have not created nor we will create during these sections. There is a flag '-c' that allows you to specify a configuration file as well. But again specifying the configuration file will be automatically when the instance </a:t>
            </a:r>
            <a:r>
              <a:rPr lang="en-US" baseline="0" smtClean="0"/>
              <a:t>is bootstrapped.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27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a directory named 'cookbooks' and then</a:t>
            </a:r>
            <a:r>
              <a:rPr lang="en-US" baseline="0" dirty="0" smtClean="0"/>
              <a:t> </a:t>
            </a:r>
            <a:r>
              <a:rPr lang="en-US" dirty="0" smtClean="0"/>
              <a:t>move your workstation cookbook into the cookbooks directory</a:t>
            </a:r>
            <a:r>
              <a:rPr lang="en-US" dirty="0" smtClean="0"/>
              <a:t>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Move your apache cookbook into the cookbooks directory too.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67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try that again--this time with all of our cookbooks in the cookbooks directory like `chef-client` expects.</a:t>
            </a:r>
          </a:p>
          <a:p>
            <a:endParaRPr lang="en-US" dirty="0" smtClean="0"/>
          </a:p>
          <a:p>
            <a:r>
              <a:rPr lang="en-US" dirty="0" smtClean="0"/>
              <a:t>Try applying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Instructor Note:</a:t>
            </a:r>
            <a:r>
              <a:rPr lang="en-US" baseline="0" dirty="0" smtClean="0"/>
              <a:t> The WARN messages were omitted from this output so you can see the converging resources.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216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the workstation cookbook's recipe named '</a:t>
            </a:r>
            <a:r>
              <a:rPr lang="en-US" b="0" i="0" dirty="0" smtClean="0"/>
              <a:t>setup'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42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both recipes from both cookbooks again at one time.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751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</a:t>
            </a:r>
            <a:r>
              <a:rPr lang="en-US" baseline="0" dirty="0" smtClean="0"/>
              <a:t> we</a:t>
            </a:r>
            <a:r>
              <a:rPr lang="en-US" dirty="0" smtClean="0"/>
              <a:t> didn't tell you everything about specifying the run list for the `chef-client` command.</a:t>
            </a:r>
          </a:p>
          <a:p>
            <a:endParaRPr lang="en-US" dirty="0" smtClean="0"/>
          </a:p>
          <a:p>
            <a:r>
              <a:rPr lang="en-US" dirty="0" smtClean="0"/>
              <a:t>When defining a recipe in the run list you may omit the name of the recipe, and only use the cookbook name, when that recipe's name is 'default'.</a:t>
            </a:r>
          </a:p>
          <a:p>
            <a:endParaRPr lang="en-US" dirty="0" smtClean="0"/>
          </a:p>
          <a:p>
            <a:r>
              <a:rPr lang="en-US" dirty="0" smtClean="0"/>
              <a:t>Similar to how resources have default actions and default attributes chef uses the concept of providing sane defaults to make our work faster when we understand the concepts.</a:t>
            </a:r>
          </a:p>
          <a:p>
            <a:endParaRPr lang="en-US" dirty="0" smtClean="0"/>
          </a:p>
          <a:p>
            <a:r>
              <a:rPr lang="en-US" dirty="0" smtClean="0"/>
              <a:t>A cookbook doesn't have to have a default recipe but most every cookbook has one. It's called default because when you think of a cookbook it is probably the recipe that defines the most common configuration policy.</a:t>
            </a:r>
          </a:p>
          <a:p>
            <a:endParaRPr lang="en-US" dirty="0" smtClean="0"/>
          </a:p>
          <a:p>
            <a:r>
              <a:rPr lang="en-US" dirty="0" smtClean="0"/>
              <a:t>When you think about the two cookbooks that we created</a:t>
            </a:r>
            <a:r>
              <a:rPr lang="en-US" baseline="0" dirty="0" smtClean="0"/>
              <a:t> -- t</a:t>
            </a:r>
            <a:r>
              <a:rPr lang="en-US" dirty="0" smtClean="0"/>
              <a:t>he apache cookbook with the apache recipe and the workstation cookbook with the setup recipe -- it seems like those recipes would be good default recipes for their respective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890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the instructor</a:t>
            </a:r>
            <a:r>
              <a:rPr lang="en-US" baseline="0" dirty="0" smtClean="0"/>
              <a:t> explains how to use an "include" in a recipe, you will u</a:t>
            </a:r>
            <a:r>
              <a:rPr lang="en-US" dirty="0" smtClean="0"/>
              <a:t>pdate the default recipe to use </a:t>
            </a:r>
            <a:r>
              <a:rPr lang="en-US" dirty="0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to include the setup recipe</a:t>
            </a:r>
            <a:r>
              <a:rPr lang="en-US" baseline="0" dirty="0" smtClean="0"/>
              <a:t> and then r</a:t>
            </a:r>
            <a:r>
              <a:rPr lang="en-US" dirty="0" smtClean="0"/>
              <a:t>un chef-client to locally apply the run_list: </a:t>
            </a:r>
            <a:r>
              <a:rPr lang="en-US" dirty="0" smtClean="0">
                <a:latin typeface="Inconsolata"/>
                <a:cs typeface="Inconsolata"/>
              </a:rPr>
              <a:t>"recipe[workstation]"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43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simple solution would be to rename the setup recipe to the default recipe. However, a better practice would instead leave our recipes as they are and have the default recipe include our setup recipe using a method called `include_recipe`.</a:t>
            </a:r>
          </a:p>
          <a:p>
            <a:endParaRPr lang="en-US" dirty="0" smtClean="0"/>
          </a:p>
          <a:p>
            <a:r>
              <a:rPr lang="en-US" dirty="0" smtClean="0"/>
              <a:t>This allows us to maintain all the current setup instructions within its own recipe file. Useful when we start to develop new recipes, say for different platforms or system types.</a:t>
            </a:r>
          </a:p>
          <a:p>
            <a:endParaRPr lang="en-US" dirty="0" smtClean="0"/>
          </a:p>
          <a:p>
            <a:r>
              <a:rPr lang="en-US" dirty="0" smtClean="0"/>
              <a:t>We can more easily switch our cookbooks default behavior which can be useful when new requirements surface.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5631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Here we are including the "workstation" cookbook's "setup" recipe.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391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are including the "apache" cookbook's "server"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367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Within the default recipe,</a:t>
            </a:r>
            <a:r>
              <a:rPr lang="en-US" baseline="0" dirty="0" smtClean="0"/>
              <a:t> </a:t>
            </a:r>
            <a:r>
              <a:rPr lang="en-US" dirty="0" smtClean="0"/>
              <a:t>define the `include_recipe` method and provide one parameter which is the name of our </a:t>
            </a:r>
            <a:r>
              <a:rPr lang="en-US" b="0" i="0" dirty="0" smtClean="0"/>
              <a:t>cookbook::</a:t>
            </a:r>
            <a:r>
              <a:rPr lang="en-US" b="0" i="1" dirty="0" err="1" smtClean="0"/>
              <a:t>recipename</a:t>
            </a:r>
            <a:endParaRPr lang="en-US" b="0" i="1" dirty="0" smtClean="0"/>
          </a:p>
          <a:p>
            <a:endParaRPr lang="en-US" dirty="0" smtClean="0"/>
          </a:p>
          <a:p>
            <a:r>
              <a:rPr lang="en-US" dirty="0" smtClean="0"/>
              <a:t>We are interested in having the default recipe for our workstation cookbook run the contents of the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2726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'chef-client' to locally apply the cookbook named workstation. This will load your workstation cookbook's default recipe which in turn loads our workstation cookbook's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843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Lab: In this lab, you will</a:t>
            </a:r>
            <a:r>
              <a:rPr lang="en-US" baseline="0" dirty="0" smtClean="0"/>
              <a:t> </a:t>
            </a:r>
            <a:r>
              <a:rPr lang="en-US" dirty="0" smtClean="0"/>
              <a:t>update the apache cookbook's default recipe to include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Instructions: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Update the "apache" cookbook's "default" recipe to</a:t>
            </a:r>
            <a:r>
              <a:rPr lang="en-US" baseline="0" dirty="0" smtClean="0"/>
              <a:t> i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nclude the "server" recipe from the "apache" cookbook.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b="1" dirty="0" smtClean="0"/>
              <a:t>chef-client</a:t>
            </a:r>
            <a:r>
              <a:rPr lang="en-US" dirty="0" smtClean="0"/>
              <a:t> and locally apply the run_list: </a:t>
            </a:r>
            <a:r>
              <a:rPr lang="en-US" dirty="0" smtClean="0">
                <a:latin typeface="Inconsolata"/>
                <a:cs typeface="Inconsolata"/>
              </a:rPr>
              <a:t>"recipe[apache]"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2534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updated default recipe should look as</a:t>
            </a:r>
            <a:r>
              <a:rPr lang="en-US" baseline="0" dirty="0" smtClean="0"/>
              <a:t> shown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2469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command that we run uses our more succinct run list.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1967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 smtClean="0"/>
          </a:p>
          <a:p>
            <a:r>
              <a:rPr lang="en-US" dirty="0" smtClean="0"/>
              <a:t>Generally or specifically about chef-client, local mode, run lists, and include_recipe.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19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Instructor Note: ## Troubleshooting</a:t>
            </a:r>
          </a:p>
          <a:p>
            <a:endParaRPr lang="en-US" dirty="0" smtClean="0"/>
          </a:p>
          <a:p>
            <a:r>
              <a:rPr lang="en-US" dirty="0" smtClean="0"/>
              <a:t>Important thing to note when specifying a run list is that the recipes defined within it that are separated with a comma will create an error.</a:t>
            </a:r>
          </a:p>
          <a:p>
            <a:endParaRPr lang="en-US" dirty="0" smtClean="0"/>
          </a:p>
          <a:p>
            <a:r>
              <a:rPr lang="en-US" dirty="0" smtClean="0"/>
              <a:t>```</a:t>
            </a:r>
          </a:p>
          <a:p>
            <a:r>
              <a:rPr lang="en-US" dirty="0" smtClean="0"/>
              <a:t>recipe[apache::server], recipe[workstation::setup]</a:t>
            </a:r>
          </a:p>
          <a:p>
            <a:r>
              <a:rPr lang="en-US" dirty="0" smtClean="0"/>
              <a:t>```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</a:t>
            </a:r>
            <a:r>
              <a:rPr lang="en-US" b="0" dirty="0" smtClean="0"/>
              <a:t>mentioned previously, 'chef-client' is</a:t>
            </a:r>
            <a:r>
              <a:rPr lang="en-US" b="0" baseline="0" dirty="0" smtClean="0"/>
              <a:t> </a:t>
            </a:r>
            <a:r>
              <a:rPr lang="en-US" b="0" dirty="0" smtClean="0"/>
              <a:t>an alternative to 'chef-apply'.</a:t>
            </a:r>
            <a:r>
              <a:rPr lang="en-US" b="0" baseline="0" dirty="0" smtClean="0"/>
              <a:t> </a:t>
            </a:r>
            <a:r>
              <a:rPr lang="en-US" b="0" dirty="0" smtClean="0"/>
              <a:t>'chef-apply' is</a:t>
            </a:r>
            <a:r>
              <a:rPr lang="en-US" b="0" baseline="0" dirty="0" smtClean="0"/>
              <a:t> </a:t>
            </a:r>
            <a:r>
              <a:rPr lang="en-US" b="0" dirty="0" smtClean="0"/>
              <a:t>a great tool that enables us to explore resources in strings and in recipe files. However, 'chef-apply' does not understand the concept of a cookbook. That's why we needed to specify the path to the recipe file.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A better tool for applying cookbooks is called </a:t>
            </a:r>
            <a:r>
              <a:rPr lang="en-US" b="0" dirty="0" smtClean="0">
                <a:latin typeface="Inconsolata"/>
                <a:cs typeface="Inconsolata"/>
              </a:rPr>
              <a:t>'chef-client'</a:t>
            </a:r>
            <a:r>
              <a:rPr lang="en-US" b="0" dirty="0" smtClean="0"/>
              <a:t>.</a:t>
            </a:r>
            <a:endParaRPr lang="en-US" b="0" dirty="0" smtClean="0">
              <a:latin typeface="Inconsolata"/>
              <a:cs typeface="Inconsolata"/>
            </a:endParaRP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8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ChefDK, we package another tool,</a:t>
            </a:r>
            <a:r>
              <a:rPr lang="en-US" baseline="0" dirty="0" smtClean="0"/>
              <a:t> a</a:t>
            </a:r>
            <a:r>
              <a:rPr lang="en-US" dirty="0" smtClean="0"/>
              <a:t>n older sibling if you will, to the </a:t>
            </a:r>
            <a:r>
              <a:rPr lang="en-US" b="0" dirty="0" smtClean="0"/>
              <a:t>'chef-apply' </a:t>
            </a:r>
            <a:r>
              <a:rPr lang="en-US" dirty="0" smtClean="0"/>
              <a:t>command and that is `chef-client`.</a:t>
            </a:r>
          </a:p>
          <a:p>
            <a:endParaRPr lang="en-US" dirty="0" smtClean="0"/>
          </a:p>
          <a:p>
            <a:r>
              <a:rPr lang="en-US" dirty="0" smtClean="0"/>
              <a:t>`chef-client` is a command-line application that can be used to apply a recipe or multiple recipes. It also has the ability to communicate with a Chef server – a concept we will talk about in another section. For now think of the Chef Server as a central, artifact repository where</a:t>
            </a:r>
            <a:r>
              <a:rPr lang="en-US" baseline="0" dirty="0" smtClean="0"/>
              <a:t> </a:t>
            </a:r>
            <a:r>
              <a:rPr lang="en-US" dirty="0" smtClean="0"/>
              <a:t>we will later store our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09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the a run list of recipes. In this case we are applying one recipe and that is the setup recipe within our workstation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3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</a:t>
            </a:r>
            <a:r>
              <a:rPr lang="en-US" baseline="0" dirty="0" smtClean="0"/>
              <a:t> </a:t>
            </a:r>
            <a:r>
              <a:rPr lang="en-US" dirty="0" smtClean="0"/>
              <a:t>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2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two recipes</a:t>
            </a:r>
            <a:r>
              <a:rPr lang="en-US" baseline="0" dirty="0" smtClean="0"/>
              <a:t> -- t</a:t>
            </a:r>
            <a:r>
              <a:rPr lang="en-US" dirty="0" smtClean="0"/>
              <a:t>he setup recipe from the workstation cookbook and 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90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Applying recipes </a:t>
            </a:r>
            <a:r>
              <a:rPr lang="en-US" b="0" dirty="0" smtClean="0"/>
              <a:t>with 'chef-client' is different than 'chef-apply' and that is because chef-client's default behavior is to communicate with a Chef server. So we use the '--local-mode' flag to ask 'chef-client' to look for the cookbooks locally.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227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apply a recipe </a:t>
            </a:r>
            <a:r>
              <a:rPr lang="en-US" b="0" dirty="0" smtClean="0"/>
              <a:t>with 'chef-client',</a:t>
            </a:r>
            <a:r>
              <a:rPr lang="en-US" b="0" baseline="0" dirty="0" smtClean="0"/>
              <a:t> </a:t>
            </a:r>
            <a:r>
              <a:rPr lang="en-US" dirty="0" smtClean="0"/>
              <a:t>we define a run list. This is an ordered list of recipes that we want to apply to the system. When you define a recipe from a cookbook on the run list, there is a particular convention:</a:t>
            </a:r>
          </a:p>
          <a:p>
            <a:endParaRPr lang="en-US" dirty="0" smtClean="0"/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Inconsolata"/>
                <a:cs typeface="Inconsolata"/>
              </a:rPr>
              <a:t>"recipe[COOKBOOK::RECIPE]</a:t>
            </a:r>
            <a:r>
              <a:rPr lang="en-US" baseline="0" dirty="0" smtClean="0">
                <a:latin typeface="Arial" panose="020B0604020202020204" pitchFamily="34" charset="0"/>
                <a:cs typeface="+mn-cs"/>
              </a:rPr>
              <a:t>"</a:t>
            </a: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>
              <a:latin typeface="Arial" panose="020B0604020202020204" pitchFamily="34" charset="0"/>
              <a:cs typeface="+mn-cs"/>
            </a:endParaRP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anose="020B0604020202020204" pitchFamily="34" charset="0"/>
                <a:cs typeface="+mn-cs"/>
              </a:rPr>
              <a:t>COOKBOOK means the name of the Cookbook.</a:t>
            </a: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anose="020B0604020202020204" pitchFamily="34" charset="0"/>
                <a:cs typeface="+mn-cs"/>
              </a:rPr>
              <a:t>RECIPE means the name of the Recipe without the Ruby file extension.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61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9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1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795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749461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139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135630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0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301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1851" y="955744"/>
            <a:ext cx="2635015" cy="2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871673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GE</a:t>
            </a:r>
            <a:endParaRPr lang="en-US" sz="96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Group</a:t>
            </a:r>
            <a:r>
              <a:rPr lang="en-US" sz="3200" b="1" baseline="0" dirty="0" smtClean="0"/>
              <a:t> Exercise </a:t>
            </a:r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06818" y="551454"/>
            <a:ext cx="2283164" cy="23153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207990" y="482873"/>
            <a:ext cx="2383491" cy="238349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theme" Target="../theme/theme1.xml"/><Relationship Id="rId3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6" r:id="rId10"/>
    <p:sldLayoutId id="2147483764" r:id="rId11"/>
    <p:sldLayoutId id="2147483780" r:id="rId12"/>
    <p:sldLayoutId id="2147483766" r:id="rId13"/>
    <p:sldLayoutId id="2147483779" r:id="rId14"/>
    <p:sldLayoutId id="2147483767" r:id="rId15"/>
    <p:sldLayoutId id="2147483723" r:id="rId16"/>
    <p:sldLayoutId id="2147483790" r:id="rId17"/>
    <p:sldLayoutId id="2147483792" r:id="rId18"/>
    <p:sldLayoutId id="2147483795" r:id="rId19"/>
    <p:sldLayoutId id="2147483797" r:id="rId20"/>
    <p:sldLayoutId id="2147483798" r:id="rId21"/>
    <p:sldLayoutId id="2147483799" r:id="rId22"/>
    <p:sldLayoutId id="2147483800" r:id="rId23"/>
    <p:sldLayoutId id="2147483801" r:id="rId24"/>
    <p:sldLayoutId id="2147483802" r:id="rId25"/>
    <p:sldLayoutId id="2147483803" r:id="rId26"/>
    <p:sldLayoutId id="2147483804" r:id="rId27"/>
    <p:sldLayoutId id="2147483805" r:id="rId28"/>
    <p:sldLayoutId id="2147483806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Applying </a:t>
            </a:r>
            <a:r>
              <a:rPr lang="en-US" dirty="0" smtClean="0"/>
              <a:t>Recipes </a:t>
            </a:r>
            <a:r>
              <a:rPr lang="en-US" dirty="0"/>
              <a:t>from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Exercise: Return Home </a:t>
            </a:r>
            <a:r>
              <a:rPr lang="en-US" dirty="0"/>
              <a:t>F</a:t>
            </a:r>
            <a:r>
              <a:rPr lang="en-US" dirty="0" smtClean="0"/>
              <a:t>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4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[2015-09-15T14:52:45+00:00] WARN: No config file found or specified on command line, using command line options.</a:t>
            </a:r>
          </a:p>
          <a:p>
            <a:r>
              <a:rPr lang="en-US" dirty="0"/>
              <a:t>[2015-09-15T14:52:45+00:00] WARN: No cookbooks directory found at or above current directory.  Assuming /home/chef.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endParaRPr lang="en-US" dirty="0"/>
          </a:p>
          <a:p>
            <a:r>
              <a:rPr lang="en-US" dirty="0"/>
              <a:t>================================================================================</a:t>
            </a:r>
          </a:p>
          <a:p>
            <a:r>
              <a:rPr lang="en-US" dirty="0"/>
              <a:t>Error Resolving Cookbooks for Run List:</a:t>
            </a:r>
          </a:p>
          <a:p>
            <a:r>
              <a:rPr lang="en-US" dirty="0"/>
              <a:t>================================================================================</a:t>
            </a:r>
          </a:p>
          <a:p>
            <a:endParaRPr lang="en-US" dirty="0"/>
          </a:p>
          <a:p>
            <a:r>
              <a:rPr lang="en-US" dirty="0"/>
              <a:t>Missing Cookbooks:</a:t>
            </a:r>
          </a:p>
          <a:p>
            <a:r>
              <a:rPr lang="en-US" dirty="0" smtClean="0"/>
              <a:t>------------------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GE: </a:t>
            </a:r>
            <a:r>
              <a:rPr lang="en-US" sz="4800" dirty="0"/>
              <a:t>Apply </a:t>
            </a:r>
            <a:r>
              <a:rPr lang="en-US" sz="4800" dirty="0" smtClean="0"/>
              <a:t>the </a:t>
            </a:r>
            <a:r>
              <a:rPr lang="en-US" sz="4800" dirty="0" smtClean="0">
                <a:latin typeface="Inconsolata"/>
                <a:cs typeface="Inconsolata"/>
              </a:rPr>
              <a:t>apache::server</a:t>
            </a:r>
            <a:r>
              <a:rPr lang="en-US" sz="4800" dirty="0" smtClean="0">
                <a:latin typeface="+mn-lt"/>
                <a:cs typeface="Inconsolata"/>
              </a:rPr>
              <a:t> </a:t>
            </a:r>
            <a:r>
              <a:rPr lang="en-US" sz="4800" dirty="0"/>
              <a:t>R</a:t>
            </a:r>
            <a:r>
              <a:rPr lang="en-US" sz="4800" dirty="0" smtClean="0"/>
              <a:t>ecipe Locally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42497" y="3131405"/>
            <a:ext cx="14417959" cy="90633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1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304800"/>
            <a:ext cx="15504543" cy="827577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Create Cookbooks Dir and Move the Cookbook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50606" y="1290293"/>
            <a:ext cx="14422528" cy="2240329"/>
          </a:xfrm>
        </p:spPr>
        <p:txBody>
          <a:bodyPr anchor="t"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</a:t>
            </a:r>
            <a:r>
              <a:rPr lang="en-US" dirty="0" smtClean="0"/>
              <a:t>cookbooks</a:t>
            </a:r>
            <a:endParaRPr lang="en-US" dirty="0"/>
          </a:p>
          <a:p>
            <a:r>
              <a:rPr lang="en-US" dirty="0" smtClean="0"/>
              <a:t>$ </a:t>
            </a:r>
            <a:r>
              <a:rPr lang="en-US" dirty="0"/>
              <a:t>mv workstation </a:t>
            </a:r>
            <a:r>
              <a:rPr lang="en-US" dirty="0" smtClean="0"/>
              <a:t>cookbook</a:t>
            </a:r>
          </a:p>
          <a:p>
            <a:r>
              <a:rPr lang="en-US" dirty="0"/>
              <a:t>$ mv apache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7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[2015-09-15T14:54:45+00:00]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 smtClean="0"/>
              <a:t>Compiling </a:t>
            </a:r>
            <a:r>
              <a:rPr lang="en-US" dirty="0"/>
              <a:t>Cookbooks...</a:t>
            </a:r>
          </a:p>
          <a:p>
            <a:r>
              <a:rPr lang="en-US" dirty="0"/>
              <a:t>Converging 4 resources</a:t>
            </a:r>
          </a:p>
          <a:p>
            <a:r>
              <a:rPr lang="en-US" dirty="0"/>
              <a:t>Recipe: apache::server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[httpd] action install (up to date)</a:t>
            </a:r>
          </a:p>
          <a:p>
            <a:r>
              <a:rPr lang="en-US" dirty="0"/>
              <a:t>  * file[/var/www/html/index.html] action create (up to date)</a:t>
            </a:r>
          </a:p>
          <a:p>
            <a:r>
              <a:rPr lang="en-US" dirty="0"/>
              <a:t>  * service[httpd] action enable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Apply </a:t>
            </a:r>
            <a:r>
              <a:rPr lang="en-US" sz="6000" dirty="0"/>
              <a:t>the </a:t>
            </a:r>
            <a:r>
              <a:rPr lang="en-US" sz="6000" dirty="0" smtClean="0"/>
              <a:t>Cookbook </a:t>
            </a:r>
            <a:r>
              <a:rPr lang="en-US" sz="6000" dirty="0"/>
              <a:t>R</a:t>
            </a:r>
            <a:r>
              <a:rPr lang="en-US" sz="6000" dirty="0" smtClean="0"/>
              <a:t>ecipe </a:t>
            </a:r>
            <a:r>
              <a:rPr lang="en-US" sz="6000" dirty="0"/>
              <a:t>L</a:t>
            </a:r>
            <a:r>
              <a:rPr lang="en-US" sz="6000" dirty="0" smtClean="0"/>
              <a:t>ocally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0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[2015-09-15T15:15:26+00:00]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workstation::setup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nano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[vim] action install (up to date)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[emacs] action install (up to date</a:t>
            </a:r>
            <a:r>
              <a:rPr lang="en-US" dirty="0" smtClean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>
            <a:normAutofit/>
          </a:bodyPr>
          <a:lstStyle/>
          <a:p>
            <a:r>
              <a:rPr lang="en-US" dirty="0" smtClean="0"/>
              <a:t>GE: Apply </a:t>
            </a:r>
            <a:r>
              <a:rPr lang="en-US" dirty="0"/>
              <a:t>the </a:t>
            </a:r>
            <a:r>
              <a:rPr lang="en-US" dirty="0" smtClean="0"/>
              <a:t>Cookbook </a:t>
            </a:r>
            <a:r>
              <a:rPr lang="en-US" dirty="0"/>
              <a:t>R</a:t>
            </a:r>
            <a:r>
              <a:rPr lang="en-US" dirty="0" smtClean="0"/>
              <a:t>ecipe </a:t>
            </a:r>
            <a:r>
              <a:rPr lang="en-US" dirty="0"/>
              <a:t>L</a:t>
            </a:r>
            <a:r>
              <a:rPr lang="en-US" dirty="0" smtClean="0"/>
              <a:t>ocally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3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38687" y="2978670"/>
            <a:ext cx="14406110" cy="5112907"/>
          </a:xfrm>
        </p:spPr>
        <p:txBody>
          <a:bodyPr/>
          <a:lstStyle/>
          <a:p>
            <a:r>
              <a:rPr lang="en-US" dirty="0"/>
              <a:t>[2015-09-15T15:17:27+00:00]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[2015-09-15T15:17:30+00:00] ERROR: Running exception handlers</a:t>
            </a:r>
          </a:p>
          <a:p>
            <a:r>
              <a:rPr lang="en-US" dirty="0"/>
              <a:t>Running handlers </a:t>
            </a:r>
            <a:r>
              <a:rPr lang="en-US" dirty="0" smtClean="0"/>
              <a:t>complete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GE: Apply 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8"/>
            <a:ext cx="14422528" cy="1390107"/>
          </a:xfrm>
        </p:spPr>
        <p:txBody>
          <a:bodyPr/>
          <a:lstStyle/>
          <a:p>
            <a:r>
              <a:rPr lang="en-US" dirty="0" smtClean="0"/>
              <a:t>$ sudo chef-client --local-mode \ -r "recipe[apache::server],recipe[workstation::setup]"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"recipe[COOKBOOK(::default)]"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</a:t>
            </a:r>
          </a:p>
          <a:p>
            <a:endParaRPr lang="en-US" dirty="0"/>
          </a:p>
          <a:p>
            <a:r>
              <a:rPr lang="en-US" dirty="0" smtClean="0">
                <a:latin typeface="Inconsolata" panose="020B0609030003000000" pitchFamily="49" charset="0"/>
              </a:rPr>
              <a:t>chef-client </a:t>
            </a:r>
            <a:r>
              <a:rPr lang="en-US" dirty="0" smtClean="0"/>
              <a:t>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0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/>
              <a:t>Setting a Default in Your Cookbook</a:t>
            </a:r>
            <a:endParaRPr lang="en-US" sz="48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/>
              <a:t>It </a:t>
            </a:r>
            <a:r>
              <a:rPr lang="en-US" dirty="0" smtClean="0"/>
              <a:t>may seems </a:t>
            </a:r>
            <a:r>
              <a:rPr lang="en-US" dirty="0"/>
              <a:t>silly to type "recipe[workstation::setup</a:t>
            </a:r>
            <a:r>
              <a:rPr lang="en-US" dirty="0" smtClean="0"/>
              <a:t>]"</a:t>
            </a:r>
          </a:p>
          <a:p>
            <a:endParaRPr lang="en-US" dirty="0"/>
          </a:p>
          <a:p>
            <a:r>
              <a:rPr lang="en-US" dirty="0" smtClean="0"/>
              <a:t>Typing "</a:t>
            </a:r>
            <a:r>
              <a:rPr lang="en-US" dirty="0"/>
              <a:t>recipe[workstation]" </a:t>
            </a:r>
            <a:r>
              <a:rPr lang="en-US" dirty="0" smtClean="0"/>
              <a:t>seems </a:t>
            </a:r>
            <a:r>
              <a:rPr lang="en-US" dirty="0"/>
              <a:t>clearer</a:t>
            </a:r>
            <a:r>
              <a:rPr lang="en-US" dirty="0" smtClean="0"/>
              <a:t>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 err="1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332456"/>
            <a:ext cx="8917577" cy="55460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recipes.html#include-recipes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"workstation" cookbook in this recipe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4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 use chef-client to: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Apply recipes 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/>
              <a:t>I</a:t>
            </a:r>
            <a:r>
              <a:rPr lang="en-US" dirty="0" smtClean="0"/>
              <a:t>nclude </a:t>
            </a:r>
            <a:r>
              <a:rPr lang="en-US" dirty="0"/>
              <a:t>a recipe within another recipe </a:t>
            </a:r>
            <a:endParaRPr lang="en-US" dirty="0" smtClean="0"/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Update </a:t>
            </a:r>
            <a:r>
              <a:rPr lang="en-US" dirty="0"/>
              <a:t>a </a:t>
            </a:r>
            <a:r>
              <a:rPr lang="en-US" dirty="0" smtClean="0"/>
              <a:t>cookbook</a:t>
            </a:r>
            <a:endParaRPr lang="en-US" dirty="0"/>
          </a:p>
          <a:p>
            <a:pPr marL="1219169" lvl="2" indent="-609585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609584" lvl="2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"server" recipe from the "apache" cookbook in this 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00" y="128694"/>
            <a:ext cx="15704494" cy="99825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Setup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~/cookbooks/workstation/recipes/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309880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6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3.300489827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GE: Applying Cookbook's </a:t>
            </a:r>
            <a:r>
              <a:rPr lang="en-US" dirty="0"/>
              <a:t>D</a:t>
            </a:r>
            <a:r>
              <a:rPr lang="en-US" dirty="0" smtClean="0"/>
              <a:t>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"recipe[workstation]"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3638" y="2496327"/>
            <a:ext cx="10972800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Update 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3639" y="3506117"/>
            <a:ext cx="12247207" cy="4873592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"server"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recipe from the "apache" cookbook</a:t>
            </a:r>
          </a:p>
          <a:p>
            <a:endParaRPr lang="en-US" dirty="0" smtClean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</a:t>
            </a:r>
            <a:r>
              <a:rPr lang="en-US" dirty="0" err="1"/>
              <a:t>run_list</a:t>
            </a:r>
            <a:r>
              <a:rPr lang="en-US" dirty="0"/>
              <a:t>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9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/>
              <a:t>Review: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Apache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2303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4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[2015-09-15T15:23:18+00:00]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3.310768509 seconds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Review: Applying apache's Default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3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5071"/>
            <a:ext cx="10974132" cy="4764668"/>
          </a:xfrm>
        </p:spPr>
        <p:txBody>
          <a:bodyPr/>
          <a:lstStyle/>
          <a:p>
            <a:r>
              <a:rPr lang="en-US" dirty="0"/>
              <a:t>What questions can we </a:t>
            </a:r>
            <a:r>
              <a:rPr lang="en-US" dirty="0" smtClean="0"/>
              <a:t>help </a:t>
            </a:r>
            <a:r>
              <a:rPr lang="en-US" smtClean="0"/>
              <a:t>you answer? </a:t>
            </a:r>
            <a:endParaRPr lang="en-US" dirty="0"/>
          </a:p>
          <a:p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609585" indent="-609585">
              <a:buFont typeface="Arial"/>
              <a:buChar char="•"/>
            </a:pP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 smtClean="0">
              <a:latin typeface="Inconsolata"/>
              <a:cs typeface="Inconsolata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1372089" cy="4070992"/>
          </a:xfrm>
        </p:spPr>
        <p:txBody>
          <a:bodyPr>
            <a:normAutofit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doesn't know how to apply a cookbook.</a:t>
            </a:r>
          </a:p>
          <a:p>
            <a:endParaRPr lang="en-US" dirty="0" smtClean="0"/>
          </a:p>
          <a:p>
            <a:r>
              <a:rPr lang="en-US" dirty="0" smtClean="0"/>
              <a:t>A better tool for applying cookbooks is called </a:t>
            </a:r>
            <a:br>
              <a:rPr lang="en-US" dirty="0" smtClean="0"/>
            </a:b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0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chef-client is an agent that runs locally on every node that is under management by Chef. </a:t>
            </a:r>
          </a:p>
          <a:p>
            <a:endParaRPr lang="en-US" dirty="0"/>
          </a:p>
          <a:p>
            <a:r>
              <a:rPr lang="en-US" dirty="0" smtClean="0"/>
              <a:t>When a chef-client is run, it will perform all of the steps that are required to bring the node into the expected state.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7339013" y="7383463"/>
            <a:ext cx="8916987" cy="5238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https://docs.chef.io/chef_client.html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98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5646400" cy="82757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Demo: Using chef-client to Locally </a:t>
            </a:r>
            <a:r>
              <a:rPr lang="en-US" sz="4400" dirty="0"/>
              <a:t>A</a:t>
            </a:r>
            <a:r>
              <a:rPr lang="en-US" sz="4400" dirty="0" smtClean="0"/>
              <a:t>pply </a:t>
            </a:r>
            <a:r>
              <a:rPr lang="en-US" sz="4400" dirty="0"/>
              <a:t>R</a:t>
            </a:r>
            <a:r>
              <a:rPr lang="en-US" sz="4400" dirty="0" smtClean="0"/>
              <a:t>ecipes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'setup' recipe from the 'workstation'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</a:t>
            </a:r>
            <a:r>
              <a:rPr lang="en-US" sz="4400" dirty="0" smtClean="0"/>
              <a:t>Using chef-client to </a:t>
            </a:r>
            <a:r>
              <a:rPr lang="en-US" sz="4400" dirty="0"/>
              <a:t>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"recipe[apache::server]"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'server' 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6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Using chef-client to 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chef</a:t>
            </a:r>
            <a:r>
              <a:rPr lang="en-US" dirty="0" smtClean="0">
                <a:latin typeface="Inconsolata"/>
                <a:cs typeface="Inconsolata"/>
              </a:rPr>
              <a:t>-client --local-mode -r \ "recipe[</a:t>
            </a:r>
            <a:r>
              <a:rPr lang="en-US" dirty="0" smtClean="0"/>
              <a:t>workstation::setup</a:t>
            </a:r>
            <a:r>
              <a:rPr lang="en-US" dirty="0" smtClean="0">
                <a:latin typeface="Inconsolata"/>
                <a:cs typeface="Inconsolata"/>
              </a:rPr>
              <a:t>],recipe[apache::server]"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  <a:endParaRPr lang="en-US" dirty="0"/>
          </a:p>
          <a:p>
            <a:pPr marL="609585" indent="-609585">
              <a:buFontTx/>
              <a:buChar char="•"/>
            </a:pPr>
            <a:endParaRPr lang="en-US" dirty="0" smtClean="0"/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'setup' recipe from the 'workstation' cookbook</a:t>
            </a:r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'server'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609585" indent="-609585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98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--local-mode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chef-client's </a:t>
            </a:r>
            <a:r>
              <a:rPr lang="en-US" dirty="0" smtClean="0"/>
              <a:t>default mode attempts to contact a Chef Server and ask it for the recipes to run for the given node. </a:t>
            </a:r>
          </a:p>
          <a:p>
            <a:endParaRPr lang="en-US" dirty="0"/>
          </a:p>
          <a:p>
            <a:r>
              <a:rPr lang="en-US" dirty="0" smtClean="0"/>
              <a:t>We are overriding that behavior to have work in a local mode.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"recipe[COOKBOOK::RECIPE]"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local mode 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 smtClean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08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14996</TotalTime>
  <Words>3288</Words>
  <Application>Microsoft Macintosh PowerPoint</Application>
  <PresentationFormat>Custom</PresentationFormat>
  <Paragraphs>328</Paragraphs>
  <Slides>27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ChefDk3.2Template</vt:lpstr>
      <vt:lpstr>chef-client</vt:lpstr>
      <vt:lpstr>Objectives</vt:lpstr>
      <vt:lpstr>chef-apply</vt:lpstr>
      <vt:lpstr>chef-client</vt:lpstr>
      <vt:lpstr>Demo: Using chef-client to Locally Apply Recipes</vt:lpstr>
      <vt:lpstr>Demo: Using chef-client to Locally Apply Recipes</vt:lpstr>
      <vt:lpstr>Demo: Using chef-client to Locally Apply Recipes</vt:lpstr>
      <vt:lpstr>--local-mode</vt:lpstr>
      <vt:lpstr>-r "recipe[COOKBOOK::RECIPE]"</vt:lpstr>
      <vt:lpstr>Group Exercise: Return Home First</vt:lpstr>
      <vt:lpstr>GE: Apply the apache::server Recipe Locally</vt:lpstr>
      <vt:lpstr>GE: Create Cookbooks Dir and Move the Cookbook</vt:lpstr>
      <vt:lpstr>GE: Apply the Cookbook Recipe Locally</vt:lpstr>
      <vt:lpstr>GE: Apply the Cookbook Recipe Locally</vt:lpstr>
      <vt:lpstr>GE: Apply Both Recipes Locally</vt:lpstr>
      <vt:lpstr>-r "recipe[COOKBOOK(::default)]"</vt:lpstr>
      <vt:lpstr>Setting a Default in Your Cookbook</vt:lpstr>
      <vt:lpstr>include_recipe</vt:lpstr>
      <vt:lpstr>Demo: Including a Recipe</vt:lpstr>
      <vt:lpstr>Demo: Including a Recipe</vt:lpstr>
      <vt:lpstr>GE: The Default Recipe Includes the Setup Recipe</vt:lpstr>
      <vt:lpstr>GE: Applying Cookbook's Default Recipe</vt:lpstr>
      <vt:lpstr>Update the apache Cookbook</vt:lpstr>
      <vt:lpstr>Review: The Default Recipe Includes the Apache Recipe</vt:lpstr>
      <vt:lpstr>Review: Applying apache's Default Recipe</vt:lpstr>
      <vt:lpstr>Discussion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1791</cp:revision>
  <cp:lastPrinted>2015-02-07T23:49:10Z</cp:lastPrinted>
  <dcterms:created xsi:type="dcterms:W3CDTF">2012-09-13T17:36:07Z</dcterms:created>
  <dcterms:modified xsi:type="dcterms:W3CDTF">2015-09-29T21:33:16Z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